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7"/>
  </p:notesMasterIdLst>
  <p:sldIdLst>
    <p:sldId id="256" r:id="rId2"/>
    <p:sldId id="1816" r:id="rId3"/>
    <p:sldId id="1828" r:id="rId4"/>
    <p:sldId id="257" r:id="rId5"/>
    <p:sldId id="1510" r:id="rId6"/>
    <p:sldId id="1833" r:id="rId7"/>
    <p:sldId id="1484" r:id="rId8"/>
    <p:sldId id="1492" r:id="rId9"/>
    <p:sldId id="444" r:id="rId10"/>
    <p:sldId id="1504" r:id="rId11"/>
    <p:sldId id="383" r:id="rId12"/>
    <p:sldId id="435" r:id="rId13"/>
    <p:sldId id="1834" r:id="rId14"/>
    <p:sldId id="1831" r:id="rId15"/>
    <p:sldId id="18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C1C7A-142B-4B2D-94F9-BFD28F1E4D72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B2E18-D320-4FD3-A6D4-3F881A27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5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F83F63-1528-B245-9DA6-30F9793EF99E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7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”trauma” selectively to make mental health problems in Indigenous and</a:t>
            </a:r>
            <a:r>
              <a:rPr lang="en-US" baseline="0" dirty="0"/>
              <a:t> marginalized populations.  Do we talk about John A MacDonald and the founding fathers of the Canadian state as traumatized beings</a:t>
            </a:r>
            <a:r>
              <a:rPr lang="mr-IN" baseline="0" dirty="0"/>
              <a:t>…</a:t>
            </a:r>
            <a:r>
              <a:rPr lang="fr-CA" baseline="0" dirty="0"/>
              <a:t> </a:t>
            </a:r>
            <a:r>
              <a:rPr lang="fr-CA" baseline="0" dirty="0" err="1"/>
              <a:t>even</a:t>
            </a:r>
            <a:r>
              <a:rPr lang="fr-CA" baseline="0" dirty="0"/>
              <a:t> </a:t>
            </a:r>
            <a:r>
              <a:rPr lang="fr-CA" baseline="0" dirty="0" err="1"/>
              <a:t>though</a:t>
            </a:r>
            <a:r>
              <a:rPr lang="fr-CA" baseline="0" dirty="0"/>
              <a:t> </a:t>
            </a:r>
            <a:r>
              <a:rPr lang="fr-CA" baseline="0" dirty="0" err="1"/>
              <a:t>they</a:t>
            </a:r>
            <a:r>
              <a:rPr lang="fr-CA" baseline="0" dirty="0"/>
              <a:t> </a:t>
            </a:r>
            <a:r>
              <a:rPr lang="fr-CA" baseline="0" dirty="0" err="1"/>
              <a:t>were</a:t>
            </a:r>
            <a:r>
              <a:rPr lang="fr-CA" baseline="0" dirty="0"/>
              <a:t> </a:t>
            </a:r>
            <a:r>
              <a:rPr lang="fr-CA" baseline="0" dirty="0" err="1"/>
              <a:t>separated</a:t>
            </a:r>
            <a:r>
              <a:rPr lang="fr-CA" baseline="0" dirty="0"/>
              <a:t> </a:t>
            </a:r>
            <a:r>
              <a:rPr lang="fr-CA" baseline="0" dirty="0" err="1"/>
              <a:t>from</a:t>
            </a:r>
            <a:r>
              <a:rPr lang="fr-CA" baseline="0" dirty="0"/>
              <a:t> parents, put in </a:t>
            </a:r>
            <a:r>
              <a:rPr lang="fr-CA" baseline="0" dirty="0" err="1"/>
              <a:t>boarding</a:t>
            </a:r>
            <a:r>
              <a:rPr lang="fr-CA" baseline="0" dirty="0"/>
              <a:t> </a:t>
            </a:r>
            <a:r>
              <a:rPr lang="fr-CA" baseline="0" dirty="0" err="1"/>
              <a:t>schools</a:t>
            </a:r>
            <a:r>
              <a:rPr lang="fr-CA" baseline="0" dirty="0"/>
              <a:t>, </a:t>
            </a:r>
            <a:r>
              <a:rPr lang="fr-CA" baseline="0" dirty="0" err="1"/>
              <a:t>they</a:t>
            </a:r>
            <a:r>
              <a:rPr lang="fr-CA" baseline="0" dirty="0"/>
              <a:t> </a:t>
            </a:r>
            <a:r>
              <a:rPr lang="fr-CA" baseline="0" dirty="0" err="1"/>
              <a:t>were</a:t>
            </a:r>
            <a:r>
              <a:rPr lang="fr-CA" baseline="0" dirty="0"/>
              <a:t> </a:t>
            </a:r>
            <a:r>
              <a:rPr lang="fr-CA" baseline="0" dirty="0" err="1"/>
              <a:t>victims</a:t>
            </a:r>
            <a:r>
              <a:rPr lang="fr-CA" baseline="0" dirty="0"/>
              <a:t> of </a:t>
            </a:r>
            <a:r>
              <a:rPr lang="fr-CA" baseline="0" dirty="0" err="1"/>
              <a:t>beatings</a:t>
            </a:r>
            <a:r>
              <a:rPr lang="fr-CA" baseline="0" dirty="0"/>
              <a:t>, </a:t>
            </a:r>
            <a:r>
              <a:rPr lang="fr-CA" baseline="0" dirty="0" err="1"/>
              <a:t>physical</a:t>
            </a:r>
            <a:r>
              <a:rPr lang="fr-CA" baseline="0" dirty="0"/>
              <a:t> and </a:t>
            </a:r>
            <a:r>
              <a:rPr lang="fr-CA" baseline="0" dirty="0" err="1"/>
              <a:t>sexual</a:t>
            </a:r>
            <a:r>
              <a:rPr lang="fr-CA" baseline="0" dirty="0"/>
              <a:t> abuse in </a:t>
            </a:r>
            <a:r>
              <a:rPr lang="fr-CA" baseline="0" dirty="0" err="1"/>
              <a:t>schools</a:t>
            </a:r>
            <a:r>
              <a:rPr lang="fr-CA" baseline="0" dirty="0"/>
              <a:t>, </a:t>
            </a:r>
            <a:r>
              <a:rPr lang="fr-CA" baseline="0" dirty="0" err="1"/>
              <a:t>exposed</a:t>
            </a:r>
            <a:r>
              <a:rPr lang="fr-CA" baseline="0" dirty="0"/>
              <a:t> to and </a:t>
            </a:r>
            <a:r>
              <a:rPr lang="fr-CA" baseline="0" dirty="0" err="1"/>
              <a:t>compliicit</a:t>
            </a:r>
            <a:r>
              <a:rPr lang="fr-CA" baseline="0" dirty="0"/>
              <a:t> in </a:t>
            </a:r>
            <a:r>
              <a:rPr lang="fr-CA" baseline="0" dirty="0" err="1"/>
              <a:t>atrocities</a:t>
            </a:r>
            <a:r>
              <a:rPr lang="fr-CA" baseline="0" dirty="0"/>
              <a:t> in </a:t>
            </a:r>
            <a:r>
              <a:rPr lang="fr-CA" baseline="0" dirty="0" err="1"/>
              <a:t>European</a:t>
            </a:r>
            <a:r>
              <a:rPr lang="fr-CA" baseline="0" dirty="0"/>
              <a:t> </a:t>
            </a:r>
            <a:r>
              <a:rPr lang="fr-CA" baseline="0" dirty="0" err="1"/>
              <a:t>wars</a:t>
            </a:r>
            <a:r>
              <a:rPr lang="fr-CA" baseline="0" dirty="0"/>
              <a:t>  (South </a:t>
            </a:r>
            <a:r>
              <a:rPr lang="fr-CA" baseline="0" dirty="0" err="1"/>
              <a:t>Africa</a:t>
            </a:r>
            <a:r>
              <a:rPr lang="fr-CA" baseline="0" dirty="0"/>
              <a:t>, Europe 1 and 11, </a:t>
            </a:r>
            <a:r>
              <a:rPr lang="fr-CA" baseline="0" dirty="0" err="1"/>
              <a:t>colonizing</a:t>
            </a:r>
            <a:r>
              <a:rPr lang="fr-CA" baseline="0" dirty="0"/>
              <a:t> in </a:t>
            </a:r>
            <a:r>
              <a:rPr lang="fr-CA" baseline="0" dirty="0" err="1"/>
              <a:t>Indian</a:t>
            </a:r>
            <a:r>
              <a:rPr lang="fr-CA" baseline="0" dirty="0"/>
              <a:t>, the Caribbean and </a:t>
            </a:r>
            <a:r>
              <a:rPr lang="fr-CA" baseline="0" dirty="0" err="1"/>
              <a:t>around</a:t>
            </a:r>
            <a:r>
              <a:rPr lang="fr-CA" baseline="0" dirty="0"/>
              <a:t> the world?  No </a:t>
            </a:r>
            <a:r>
              <a:rPr lang="fr-CA" baseline="0" dirty="0" err="1"/>
              <a:t>we</a:t>
            </a:r>
            <a:r>
              <a:rPr lang="fr-CA" baseline="0" dirty="0"/>
              <a:t> </a:t>
            </a:r>
            <a:r>
              <a:rPr lang="fr-CA" baseline="0" dirty="0" err="1"/>
              <a:t>don’t</a:t>
            </a:r>
            <a:r>
              <a:rPr lang="fr-CA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0B3C8-7798-8246-9865-E914CB01A9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4EFE1-CA38-CFD2-BED8-E03621B22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42012-6900-FA8C-2194-C3962055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2A43E-FC46-7D1A-7B0C-1681751BB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F9BDE-DB62-E84E-3023-1B050C2A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4C09E-0E4D-DBD7-7A76-861C4999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3A2F-B999-D495-3D4D-9CCAEAB1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FC972-F3A4-FC0E-86D9-4EE2ACED4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98030-232E-9024-EAF2-D9837E91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D8D7A-2381-991A-DE5B-DE9D5BCA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A1102-BEFC-B84F-E071-994EE4E0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5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DBFFB7-4EF4-4321-61D5-7C78EBF36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F64DF-B42B-B18A-65B1-8DF7524D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4FEF7-1464-706B-50BB-8A1B5827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75AA6-E6E7-995E-6F60-695BDA24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674F1-9027-0775-B5DA-19A2D612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9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7813"/>
            <a:ext cx="109728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1" y="1600202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E33B0-2AF5-4B4A-AFE5-1C62C9109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28EC-7AD6-A22B-9F81-A08F90D6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0FA08-5A74-69F1-2E4B-04A15AD77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C2EAE-0D8B-1160-98C1-1D3960DE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30911-B314-1807-153B-5D70C117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3ED8D-6452-3D40-8BDF-2865707D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1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68DA-0188-C053-5F1D-CCBA2B1C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766D-6411-63A2-8831-2AE0E99AA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FB54E-66DE-C196-B712-D7E6421A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F0386-ABB3-51D1-4F42-AF796188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EF76-27EB-644D-1EA9-D72EF81D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6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CE78-B0E8-FEDE-8C8B-248EBE26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AC6D0-EDFF-D63F-90B1-22458111F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DAF61-D8A6-C0A9-DA3E-D590B849C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AC6A5-6A08-8DBB-3781-F2AD5319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F4A16-7F2B-6F09-CB23-2CAA4A9C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12CC5-55DF-0F7A-8B5D-23665F75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2330-34D5-4ED9-8122-F612E896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2842D-9F1F-EB50-ECAB-875EAFEC3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61A1B-C19D-BB0D-1A38-80295F3B9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0918E-D6EB-AC52-389C-5FEAB347B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EAD17-81FE-7ED0-8EF4-9B7F5B579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BE805-B8B9-41F1-0847-BFBC3371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7F10C4-143B-C2B9-1A1B-D181966A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BD2EC-EAF6-CFB7-C88D-8D861238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DB52-7271-1E69-99DE-E161A3B1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482F1-774C-AAA6-EEFD-F32790BB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F3A54-98E0-47B1-DAC7-985EDCF2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E64E3-95E0-C31E-50F0-1DC12B2A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8225B-6215-BFB0-C3D7-B83D88DC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1A30F-8EF0-A4D9-F901-E3F9C455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3E87F-1010-22EF-B75D-9A9F93E2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8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9814-DD5F-1742-71AF-A8C4E495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87C3B-FA4A-D56A-3A67-7FAC9B8F8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17523-29E6-D6E3-FA8F-3BBBEA681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92439-7ECB-C2F5-4387-AE83B443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E9DA1-52BB-6E2F-672D-A9DA97E2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7722F-5D9B-B703-B124-BF4E4321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E9FB-FC42-1509-AF43-0A7D03F3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9F9F9-B448-5B3D-2C61-4391B4F43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72788-438D-5157-986C-CCDEFB764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5EDC1-B092-CCCB-B1D2-0F0D5FFC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C54E9-B81E-1ABB-B491-2C3BFA49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F140F-7A30-33B7-3E22-13B7C9EE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A3D23-E255-4B4E-3DC2-C783A3A9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BCB5E-3E19-AE03-CE76-C1AE0A75A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380B-A699-2C3A-75DE-2A7288913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9E9D-6683-48F9-9E7C-76F5F0AFCEB4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CA966-FB1D-AE03-7FF5-2757CCDDC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BD8F4-9D19-C167-D5CE-D82635E8A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F562-CE61-449C-85D9-8B5684C1A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jpe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4180-3678-CE4A-6119-467A14F58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5280460" cy="3943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only Problem with Psychology…</a:t>
            </a:r>
            <a:b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en-US" sz="3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3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Psy-chology</a:t>
            </a:r>
            <a:r>
              <a:rPr lang="en-US" sz="3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6E2CA8-E787-763A-1976-735FCB144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5280460" cy="54426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mi-NZ" i="1" dirty="0">
                <a:latin typeface="Arial" panose="020B0604020202020204" pitchFamily="34" charset="0"/>
                <a:cs typeface="Arial" panose="020B0604020202020204" pitchFamily="34" charset="0"/>
              </a:rPr>
              <a:t>From “Psy-colonisation” </a:t>
            </a:r>
          </a:p>
          <a:p>
            <a:pPr>
              <a:lnSpc>
                <a:spcPct val="90000"/>
              </a:lnSpc>
            </a:pPr>
            <a:r>
              <a:rPr lang="mi-NZ" i="1" dirty="0">
                <a:latin typeface="Arial" panose="020B0604020202020204" pitchFamily="34" charset="0"/>
                <a:cs typeface="Arial" panose="020B0604020202020204" pitchFamily="34" charset="0"/>
              </a:rPr>
              <a:t>To “De-psy-colonisation”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sychologist cartoon Stock Photos, Royalty Free Psychologist cartoon Images  | Depositphotos">
            <a:extLst>
              <a:ext uri="{FF2B5EF4-FFF2-40B4-BE49-F238E27FC236}">
                <a16:creationId xmlns:a16="http://schemas.microsoft.com/office/drawing/2014/main" id="{0B4AEAB3-D4F3-7AA4-EE06-00412717B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0305" y="461103"/>
            <a:ext cx="4436998" cy="45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me - Centre for Response-Based Practice">
            <a:extLst>
              <a:ext uri="{FF2B5EF4-FFF2-40B4-BE49-F238E27FC236}">
                <a16:creationId xmlns:a16="http://schemas.microsoft.com/office/drawing/2014/main" id="{B2E4CEB2-4601-19AC-34D1-1C5CE721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69" y="5444836"/>
            <a:ext cx="1812065" cy="12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2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09" y="841249"/>
            <a:ext cx="4714079" cy="5340097"/>
          </a:xfrm>
        </p:spPr>
        <p:txBody>
          <a:bodyPr anchor="ctr">
            <a:normAutofit/>
          </a:bodyPr>
          <a:lstStyle/>
          <a:p>
            <a:pPr algn="l">
              <a:defRPr/>
            </a:pPr>
            <a:r>
              <a:rPr lang="en-US" sz="4200" dirty="0">
                <a:solidFill>
                  <a:schemeClr val="bg1"/>
                </a:solidFill>
                <a:latin typeface="Times New Roman"/>
                <a:cs typeface="Times New Roman"/>
              </a:rPr>
              <a:t>Response or effect?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28" y="115411"/>
            <a:ext cx="8661862" cy="3484000"/>
          </a:xfrm>
        </p:spPr>
        <p:txBody>
          <a:bodyPr anchor="ctr">
            <a:normAutofit/>
          </a:bodyPr>
          <a:lstStyle/>
          <a:p>
            <a:pPr>
              <a:buNone/>
              <a:defRPr/>
            </a:pPr>
            <a:r>
              <a:rPr lang="mi-NZ" sz="2400" dirty="0">
                <a:latin typeface="Arial" panose="020B0604020202020204" pitchFamily="34" charset="0"/>
                <a:cs typeface="Arial" panose="020B0604020202020204" pitchFamily="34" charset="0"/>
              </a:rPr>
              <a:t>“When he has sex on me I just play dead </a:t>
            </a:r>
          </a:p>
          <a:p>
            <a:pPr>
              <a:buNone/>
              <a:defRPr/>
            </a:pPr>
            <a:r>
              <a:rPr lang="mi-NZ" sz="2400" dirty="0">
                <a:latin typeface="Arial" panose="020B0604020202020204" pitchFamily="34" charset="0"/>
                <a:cs typeface="Arial" panose="020B0604020202020204" pitchFamily="34" charset="0"/>
              </a:rPr>
              <a:t>  and go somewhere else in my mind” </a:t>
            </a:r>
            <a:r>
              <a:rPr lang="mi-NZ" sz="1800" dirty="0">
                <a:latin typeface="Arial" panose="020B0604020202020204" pitchFamily="34" charset="0"/>
                <a:cs typeface="Arial" panose="020B0604020202020204" pitchFamily="34" charset="0"/>
              </a:rPr>
              <a:t>(Ellen)</a:t>
            </a:r>
          </a:p>
          <a:p>
            <a:pPr>
              <a:buFont typeface="Wingdings" charset="2"/>
              <a:buNone/>
              <a:defRPr/>
            </a:pPr>
            <a:endParaRPr lang="en-US" sz="1800" u="sng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None/>
              <a:defRPr/>
            </a:pPr>
            <a:endParaRPr lang="en-US" sz="1800" u="sng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E52D1-7843-254F-C660-8D86D6D7C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1692" y="1325881"/>
            <a:ext cx="3258590" cy="79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Why Focus on Social Responses to Victims?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47156" y="1935165"/>
            <a:ext cx="4649685" cy="4389437"/>
          </a:xfrm>
        </p:spPr>
        <p:txBody>
          <a:bodyPr>
            <a:normAutofit/>
          </a:bodyPr>
          <a:lstStyle/>
          <a:p>
            <a:pPr marL="205740" indent="-205740">
              <a:buClr>
                <a:schemeClr val="accent3"/>
              </a:buClr>
              <a:buNone/>
              <a:defRPr/>
            </a:pPr>
            <a:r>
              <a:rPr lang="en-US" b="1" dirty="0">
                <a:latin typeface="Papyrus" pitchFamily="66" charset="0"/>
                <a:ea typeface="+mn-ea"/>
                <a:cs typeface="+mn-cs"/>
              </a:rPr>
              <a:t>	</a:t>
            </a:r>
            <a:endParaRPr lang="en-US" sz="2700" b="1" dirty="0">
              <a:latin typeface="Comic Sans MS" pitchFamily="66" charset="0"/>
            </a:endParaRPr>
          </a:p>
          <a:p>
            <a:pPr marL="205740" indent="-205740">
              <a:buClr>
                <a:schemeClr val="accent3"/>
              </a:buClr>
              <a:buNone/>
              <a:defRPr/>
            </a:pPr>
            <a:r>
              <a:rPr lang="en-US" sz="2700" b="1" dirty="0">
                <a:latin typeface="Comic Sans MS" pitchFamily="66" charset="0"/>
              </a:rPr>
              <a:t>	</a:t>
            </a:r>
          </a:p>
          <a:p>
            <a:pPr marL="205740" indent="-205740">
              <a:buClr>
                <a:schemeClr val="accent3"/>
              </a:buClr>
              <a:buNone/>
              <a:defRPr/>
            </a:pPr>
            <a:r>
              <a:rPr lang="en-US" sz="2700" b="1" dirty="0">
                <a:latin typeface="Comic Sans MS" pitchFamily="66" charset="0"/>
              </a:rPr>
              <a:t>	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The quality of social responses is the strongest single predictor of victim distress after violence</a:t>
            </a:r>
            <a:endParaRPr lang="en-US" sz="2100" b="1" dirty="0">
              <a:latin typeface="Papyrus" pitchFamily="66" charset="0"/>
            </a:endParaRPr>
          </a:p>
          <a:p>
            <a:pPr marL="205740" indent="-205740">
              <a:buClr>
                <a:schemeClr val="accent3"/>
              </a:buClr>
              <a:buNone/>
              <a:defRPr/>
            </a:pPr>
            <a:r>
              <a:rPr lang="en-US" sz="2100" b="1" dirty="0">
                <a:latin typeface="Papyrus" pitchFamily="66" charset="0"/>
              </a:rPr>
              <a:t>	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sz="2100" dirty="0"/>
          </a:p>
        </p:txBody>
      </p:sp>
      <p:pic>
        <p:nvPicPr>
          <p:cNvPr id="48131" name="Content Placeholder 3" descr="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61" y="1814457"/>
            <a:ext cx="3720499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dirty="0">
                <a:latin typeface="Segoe Script" charset="0"/>
                <a:ea typeface="ＭＳ Ｐゴシック" charset="-128"/>
              </a:rPr>
              <a:t>     </a:t>
            </a:r>
            <a:r>
              <a:rPr lang="en-CA" altLang="en-US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Centering mana</a:t>
            </a:r>
          </a:p>
        </p:txBody>
      </p:sp>
      <p:pic>
        <p:nvPicPr>
          <p:cNvPr id="25602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782" y="1462000"/>
            <a:ext cx="3815542" cy="3674567"/>
          </a:xfrm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086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16519" indent="-275585">
              <a:spcBef>
                <a:spcPct val="20000"/>
              </a:spcBef>
              <a:buFont typeface="Arial" charset="0"/>
              <a:buChar char="–"/>
              <a:defRPr sz="2701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02338" indent="-220468">
              <a:spcBef>
                <a:spcPct val="20000"/>
              </a:spcBef>
              <a:buFont typeface="Arial" charset="0"/>
              <a:buChar char="•"/>
              <a:defRPr sz="2315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43273" indent="-220468">
              <a:spcBef>
                <a:spcPct val="20000"/>
              </a:spcBef>
              <a:buFont typeface="Arial" charset="0"/>
              <a:buChar char="–"/>
              <a:defRPr sz="1929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1984208" indent="-220468">
              <a:spcBef>
                <a:spcPct val="20000"/>
              </a:spcBef>
              <a:buFont typeface="Arial" charset="0"/>
              <a:buChar char="»"/>
              <a:defRPr sz="1929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425143" indent="-22046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29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866079" indent="-22046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29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307013" indent="-22046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29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747949" indent="-22046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29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3CF550-9B48-994A-97E1-2A864233C3FF}" type="slidenum">
              <a:rPr lang="en-US" altLang="en-US" sz="1350">
                <a:solidFill>
                  <a:schemeClr val="bg2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35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652836" y="5373458"/>
            <a:ext cx="5465574" cy="116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36" b="1" dirty="0">
                <a:latin typeface="Arial" charset="0"/>
              </a:rPr>
              <a:t>If we want to address violence and mistreatment, we have to focus on the social world</a:t>
            </a:r>
            <a:r>
              <a:rPr lang="mr-IN" altLang="en-US" sz="1736" b="1" dirty="0">
                <a:latin typeface="Arial" charset="0"/>
              </a:rPr>
              <a:t>…</a:t>
            </a:r>
            <a:r>
              <a:rPr lang="fr-CA" altLang="en-US" sz="1736" b="1" dirty="0">
                <a:latin typeface="Arial" charset="0"/>
              </a:rPr>
              <a:t> not on the </a:t>
            </a:r>
            <a:r>
              <a:rPr lang="fr-CA" altLang="en-US" sz="1736" b="1" dirty="0" err="1">
                <a:latin typeface="Arial" charset="0"/>
              </a:rPr>
              <a:t>mind</a:t>
            </a:r>
            <a:r>
              <a:rPr lang="fr-CA" altLang="en-US" sz="1736" b="1" dirty="0">
                <a:latin typeface="Arial" charset="0"/>
              </a:rPr>
              <a:t> of the </a:t>
            </a:r>
            <a:r>
              <a:rPr lang="fr-CA" altLang="en-US" sz="1736" b="1" dirty="0" err="1">
                <a:latin typeface="Arial" charset="0"/>
              </a:rPr>
              <a:t>victim</a:t>
            </a:r>
            <a:r>
              <a:rPr lang="en-US" altLang="en-US" sz="1736" b="1" dirty="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36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1358155"/>
            <a:ext cx="513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uphold mana of other human beings</a:t>
            </a:r>
            <a:r>
              <a:rPr lang="mr-IN" dirty="0">
                <a:latin typeface="Arial" panose="020B0604020202020204" pitchFamily="34" charset="0"/>
              </a:rPr>
              <a:t>…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look to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action,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intelligence,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street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smarts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teachings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– and all the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know how to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navigate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themselves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whānau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i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CA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i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r-CA" b="1" i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CA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CA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i="1" dirty="0" err="1">
                <a:latin typeface="Arial" panose="020B0604020202020204" pitchFamily="34" charset="0"/>
                <a:cs typeface="Arial" panose="020B0604020202020204" pitchFamily="34" charset="0"/>
              </a:rPr>
              <a:t>knew</a:t>
            </a:r>
            <a:r>
              <a:rPr lang="fr-CA" b="1" i="1" dirty="0">
                <a:latin typeface="Arial" panose="020B0604020202020204" pitchFamily="34" charset="0"/>
                <a:cs typeface="Arial" panose="020B0604020202020204" pitchFamily="34" charset="0"/>
              </a:rPr>
              <a:t> to do </a:t>
            </a:r>
            <a:r>
              <a:rPr lang="fr-CA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  <a:r>
              <a:rPr lang="mr-IN" dirty="0">
                <a:latin typeface="Arial" panose="020B0604020202020204" pitchFamily="34" charset="0"/>
              </a:rPr>
              <a:t>…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knowledges</a:t>
            </a:r>
            <a:r>
              <a:rPr lang="mr-IN" dirty="0">
                <a:latin typeface="Arial" panose="020B0604020202020204" pitchFamily="34" charset="0"/>
              </a:rPr>
              <a:t>…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knowledges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Oppressed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mistreated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people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  <a:r>
              <a:rPr lang="mr-IN" dirty="0">
                <a:latin typeface="Arial" panose="020B0604020202020204" pitchFamily="34" charset="0"/>
              </a:rPr>
              <a:t>…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adversity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772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ust Do It - Wikipedia">
            <a:extLst>
              <a:ext uri="{FF2B5EF4-FFF2-40B4-BE49-F238E27FC236}">
                <a16:creationId xmlns:a16="http://schemas.microsoft.com/office/drawing/2014/main" id="{F038FF35-6C25-27A6-2C05-AFBE38D4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70" y="10322"/>
            <a:ext cx="2686169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50 Best Company Slogans of All Time - Quality Logo Products">
            <a:extLst>
              <a:ext uri="{FF2B5EF4-FFF2-40B4-BE49-F238E27FC236}">
                <a16:creationId xmlns:a16="http://schemas.microsoft.com/office/drawing/2014/main" id="{22EBD170-7A81-3CC2-96C5-F2ED5CCE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450" y="10321"/>
            <a:ext cx="2867025" cy="199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9 Companies With Really Catchy Slogans &amp; Brand Taglines">
            <a:extLst>
              <a:ext uri="{FF2B5EF4-FFF2-40B4-BE49-F238E27FC236}">
                <a16:creationId xmlns:a16="http://schemas.microsoft.com/office/drawing/2014/main" id="{42EA1BA1-79E8-A51C-B4BD-6E3E9395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78"/>
            <a:ext cx="3394504" cy="21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ink different - Wikipedia">
            <a:extLst>
              <a:ext uri="{FF2B5EF4-FFF2-40B4-BE49-F238E27FC236}">
                <a16:creationId xmlns:a16="http://schemas.microsoft.com/office/drawing/2014/main" id="{EE5416FE-1AAC-E362-C20D-D8E40A67D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990" y="2009774"/>
            <a:ext cx="2909485" cy="16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'Oréal Paris - Because I'm worth it - Event Movie - être au parfum">
            <a:extLst>
              <a:ext uri="{FF2B5EF4-FFF2-40B4-BE49-F238E27FC236}">
                <a16:creationId xmlns:a16="http://schemas.microsoft.com/office/drawing/2014/main" id="{01ED619D-2281-47F7-6E23-98FBC0F7D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" y="2203850"/>
            <a:ext cx="327326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is the Story of the Toyota Emblem? - Dan Cava Toyota World">
            <a:extLst>
              <a:ext uri="{FF2B5EF4-FFF2-40B4-BE49-F238E27FC236}">
                <a16:creationId xmlns:a16="http://schemas.microsoft.com/office/drawing/2014/main" id="{5A12EA8F-C2AA-F3CC-394C-2FFD277A7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" y="3819525"/>
            <a:ext cx="2734274" cy="1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crosoft officializes new “Be what's next” tagline | istartedsomething">
            <a:extLst>
              <a:ext uri="{FF2B5EF4-FFF2-40B4-BE49-F238E27FC236}">
                <a16:creationId xmlns:a16="http://schemas.microsoft.com/office/drawing/2014/main" id="{1E3149BD-6AFB-19DA-072D-87E820A3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58" y="5104603"/>
            <a:ext cx="1680845" cy="16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Power of the Adidas Slogan: Everything You Need to Know">
            <a:extLst>
              <a:ext uri="{FF2B5EF4-FFF2-40B4-BE49-F238E27FC236}">
                <a16:creationId xmlns:a16="http://schemas.microsoft.com/office/drawing/2014/main" id="{B680AC91-02FC-E900-BA95-35174E6B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29" y="3647281"/>
            <a:ext cx="2870846" cy="15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ositive quotes hi-res stock photography and images - Alamy">
            <a:extLst>
              <a:ext uri="{FF2B5EF4-FFF2-40B4-BE49-F238E27FC236}">
                <a16:creationId xmlns:a16="http://schemas.microsoft.com/office/drawing/2014/main" id="{79A2D942-7299-FB8B-C47F-7C338553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34" y="1653737"/>
            <a:ext cx="339450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est Company Slogans &amp; Brand Taglines and How to Create One">
            <a:extLst>
              <a:ext uri="{FF2B5EF4-FFF2-40B4-BE49-F238E27FC236}">
                <a16:creationId xmlns:a16="http://schemas.microsoft.com/office/drawing/2014/main" id="{602C9B68-2221-AD6D-EDD4-34C21BD72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769" y="5161754"/>
            <a:ext cx="2816706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trategic Initiative Case Study: Destination Disney | Leading Strategic  Initiatives">
            <a:extLst>
              <a:ext uri="{FF2B5EF4-FFF2-40B4-BE49-F238E27FC236}">
                <a16:creationId xmlns:a16="http://schemas.microsoft.com/office/drawing/2014/main" id="{092EB9AA-AB2E-EC68-642C-A6EB0DC47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34" y="3282147"/>
            <a:ext cx="3349129" cy="16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adbury Slogan, Buy Now, Flash Sales, 52% OFF, sportsregras.com">
            <a:extLst>
              <a:ext uri="{FF2B5EF4-FFF2-40B4-BE49-F238E27FC236}">
                <a16:creationId xmlns:a16="http://schemas.microsoft.com/office/drawing/2014/main" id="{21954221-C1C0-6484-6FAE-B876CECC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20" y="4614039"/>
            <a:ext cx="2794449" cy="22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y Messenger | Digital Marketing | Unitec Auckland | August 2011">
            <a:extLst>
              <a:ext uri="{FF2B5EF4-FFF2-40B4-BE49-F238E27FC236}">
                <a16:creationId xmlns:a16="http://schemas.microsoft.com/office/drawing/2014/main" id="{1C7524C7-5D91-DC41-2D9F-BDBDC778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79" y="5079163"/>
            <a:ext cx="2533650" cy="18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ental Health Slogan Vector Images (over 360)">
            <a:extLst>
              <a:ext uri="{FF2B5EF4-FFF2-40B4-BE49-F238E27FC236}">
                <a16:creationId xmlns:a16="http://schemas.microsoft.com/office/drawing/2014/main" id="{B636FD3B-5B6E-F7ED-CE06-219B10D30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94" y="10321"/>
            <a:ext cx="2604264" cy="21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77 Catchy and Creative Slogans">
            <a:extLst>
              <a:ext uri="{FF2B5EF4-FFF2-40B4-BE49-F238E27FC236}">
                <a16:creationId xmlns:a16="http://schemas.microsoft.com/office/drawing/2014/main" id="{D5A50264-667D-938E-A0B6-873A8F57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" y="47319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77 Catchy and Creative Slogans">
            <a:extLst>
              <a:ext uri="{FF2B5EF4-FFF2-40B4-BE49-F238E27FC236}">
                <a16:creationId xmlns:a16="http://schemas.microsoft.com/office/drawing/2014/main" id="{8098A09F-3B38-7576-0FC7-13C72C1A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62" y="2015759"/>
            <a:ext cx="2639987" cy="260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6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D93A-A825-AA7F-2A0E-4B978341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94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 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rauemi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B3D30-57A1-9F75-0D1B-8FF53AB38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53068"/>
            <a:ext cx="10622280" cy="5508976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Coates, L. &amp; Wade, A. (2007). Language and violence:  Analysis of four operations of discursive discourse.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Journal of family violence, 22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Coates, L. &amp; Wade, A. (2004). Telling it like it isn’t: obscuring perpetrator responsibility for violent crime.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Discourse &amp; society,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15, 499-526.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Coates, L., Todd, N. &amp; Wade, A. (2003). Shifting terms: An interactional and discursive view of violence and resistance.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Canadian review of social policy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52, 116-121. 17.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Coates, L., Todd, N. &amp; Wade, A. (2000). An interactional and discursive view of violence and resistance.  Handout from Mind the gap: Spring Institute on Response-Based Practice, Cowichan Bay, BC.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Dupuis-Rossi, R. (2020)  Indigenous historical trauma: A decolonizing therapeutic framework for Indigenous counsellors working with Indigenous clients.  In S. Collins (Ed.),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Embracing cultural responsivity and social justice.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Pressbooks.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Dupuis-Rossi, R.,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Hellson,C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., &amp; Reynolds, V. (2020). Disrupting current colonial practices and structures in the immigration and non-profit sector.  Affiliation of multicultural societies and service agencies of BC (AMSSA).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Dupuis-Rossi, R. &amp; Reynolds, V. (2019).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Colonisation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is trauma: decolonization is psychotherapy: Indigenizing and decolonizing therapeutic responses to trauma-related dissociation.  In N. Arthur (Ed.),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Counselling in cultural contexts:  identities and social justice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(pp. 181-201).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Duran, B., Duran, E., Yellow Horse Brave Heart., M., &amp; Yellow Horse-Davis S. (1998). Healing the American Indian soul wound. In Y.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Danielei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handbook of multigenerational legacies of trauma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(pp. 341-354). Springer.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Insight Exchange., Response-Based Practice Aotearoa (2021). Follow my lead Aotearoa. www.insightexchange.net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Freire, P. (1970).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Pedagogy of the oppressed.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York. Seabury.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Mind the Gap. (2015, 2022). Response-Based Practice Conference in Cowichan Bay, B.C.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46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A387-A09E-ABFD-E3D3-2C172224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406"/>
          </a:xfrm>
        </p:spPr>
        <p:txBody>
          <a:bodyPr>
            <a:normAutofit/>
          </a:bodyPr>
          <a:lstStyle/>
          <a:p>
            <a:r>
              <a:rPr lang="mi-NZ" dirty="0">
                <a:latin typeface="Arial" panose="020B0604020202020204" pitchFamily="34" charset="0"/>
                <a:cs typeface="Arial" panose="020B0604020202020204" pitchFamily="34" charset="0"/>
              </a:rPr>
              <a:t>More resources...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E272-BD5A-E6B4-367E-93CE40ADE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55" y="1305098"/>
            <a:ext cx="10515599" cy="4601915"/>
          </a:xfrm>
        </p:spPr>
        <p:txBody>
          <a:bodyPr>
            <a:normAutofit fontScale="40000" lnSpcReduction="2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Reynolds, V. (2014). Centering ethics in therapeutic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supervision:Fostering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cultures of critique and structuring safety.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The international journal of narrative therapy and community work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1, 1-13.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Reynolds, V. (2014).  Resisting and transforming rape culture: An activist stance for therapeutic work with men who have used violence. 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The no to violence journal.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Spring, 29-49.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Reynolds, V. (2013). Leaning in as perfect allies in community work. 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Narrative and conflict:  Explorations in theory and practice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,1(1), 53-75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Richardson, C. (2015).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Belonging Metis,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Kinewesquao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 BC Canada: Charlton Publishing.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Richardson, C. (2016).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Together for justice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 BC Canada: Charlton Publishing.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Richardson, C. &amp; Wade, A. (2009). Taking resistance seriously.  In S. Strega &amp; J. Carriere (Eds.),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Walking this path together: Anti racist &amp; anti-oppressive approaches to child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wefare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 Winnipeg: Fernwood.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Richardson, C. (2021). Facing the mountain: Indigenous healing in the shadow of colonialism. BC Canada: Charlton Publishing.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Riki, D. (2012).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Tuhonotanga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; A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Maori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perspective of healing and wellbeing through ongoing connection to self, culture, kin, land and sky. </a:t>
            </a:r>
            <a:r>
              <a:rPr lang="en-US" sz="2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Genealogy</a:t>
            </a:r>
            <a:r>
              <a:rPr lang="en-US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2021, </a:t>
            </a:r>
            <a:r>
              <a:rPr lang="en-US" sz="29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(2), 55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Todd, N. &amp; Wade, A. (1994). Domination, deficiency and psychotherapy. 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The Calgary Participator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37-46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Todd, N. &amp; Wade, A. (2003). Coming to terms with violence and resistance: from a language of effects to a language of responses. In T. Strong &amp; D. Pare (Eds.),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Furthering talk: Advances in the discursive therapies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 New York</a:t>
            </a:r>
            <a:endParaRPr lang="en-US" sz="2900" dirty="0"/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Wade, A. (1997). Small acts of living: everyday resistance to violence and other forms of oppression. Journal of contemporary family therapy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1000" dirty="0">
                <a:latin typeface="Arial" panose="020B0604020202020204" pitchFamily="34" charset="0"/>
                <a:cs typeface="Arial" panose="020B0604020202020204" pitchFamily="34" charset="0"/>
              </a:rPr>
              <a:t>www.responsebasedpractice.com</a:t>
            </a:r>
          </a:p>
        </p:txBody>
      </p:sp>
      <p:pic>
        <p:nvPicPr>
          <p:cNvPr id="4098" name="Picture 2" descr="Home - Centre for Response-Based Practice">
            <a:extLst>
              <a:ext uri="{FF2B5EF4-FFF2-40B4-BE49-F238E27FC236}">
                <a16:creationId xmlns:a16="http://schemas.microsoft.com/office/drawing/2014/main" id="{152B4596-6066-B98F-E643-03E07D9C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531" y="5094487"/>
            <a:ext cx="2398048" cy="16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9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DE3EB5-C0DE-8880-C363-6810B8AA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colonial code in the helping professions…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8BEE76-05D2-9295-62C5-0AB6D76C5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 are deficient; I am proficient…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Therefore, I have the right (duty, mandate, task) of performing certain operations on you (labelling/diagnosing, fixing, assigning, directing, surveilling)…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your own good!</a:t>
            </a:r>
          </a:p>
          <a:p>
            <a:pPr marL="0" indent="0">
              <a:buNone/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(Todd &amp; Wade, 1997)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F5EFCA8D-3C6F-2C0A-B9E2-BCD8FFB0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705179"/>
            <a:ext cx="6953577" cy="51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4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0816F2-EFB0-44E7-94C9-B65CB34D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B26E1-5AC7-027F-3649-FD17CA91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5998043" cy="1351731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History &amp; evolution of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psy-colonisation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39A68-17E1-FFA1-B6B2-74CD88A0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037347"/>
            <a:ext cx="8224469" cy="4820653"/>
          </a:xfrm>
        </p:spPr>
        <p:txBody>
          <a:bodyPr>
            <a:normAutofit/>
          </a:bodyPr>
          <a:lstStyle/>
          <a:p>
            <a:r>
              <a:rPr lang="en-NZ" sz="1800" dirty="0"/>
              <a:t>Psychology &amp; Psychoanalysis 1800s &gt; subject to object</a:t>
            </a:r>
          </a:p>
          <a:p>
            <a:r>
              <a:rPr lang="mi-NZ" sz="1800" dirty="0"/>
              <a:t>Mind-body dualism &gt; embodiment, tail does not wag the dog</a:t>
            </a:r>
          </a:p>
          <a:p>
            <a:r>
              <a:rPr lang="mi-NZ" sz="1800" dirty="0"/>
              <a:t>Benign Eurocentric theories - Wundt, Freud, James, Piaget, Adler, Skinner...  </a:t>
            </a:r>
          </a:p>
          <a:p>
            <a:r>
              <a:rPr lang="en-N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 behaviours outside of the privileged mainstream as ‘normal’                      or ‘abnormal’ functioning</a:t>
            </a:r>
          </a:p>
          <a:p>
            <a:r>
              <a:rPr lang="mi-NZ" sz="1800" dirty="0"/>
              <a:t>Over focus on diagnoses, psychometrics</a:t>
            </a:r>
            <a:r>
              <a:rPr lang="mi-NZ" sz="1800"/>
              <a:t>, medication, genetics </a:t>
            </a:r>
            <a:r>
              <a:rPr lang="mi-NZ" sz="1800" dirty="0"/>
              <a:t>&amp; neuroscience</a:t>
            </a:r>
            <a:endParaRPr lang="en-US" sz="1800" dirty="0"/>
          </a:p>
          <a:p>
            <a:r>
              <a:rPr lang="en-N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 between medicine, the medicalisation of the mind, capitalism, and colonisation (liquid modernity)</a:t>
            </a:r>
          </a:p>
          <a:p>
            <a:r>
              <a:rPr lang="mi-NZ" sz="1800" dirty="0" err="1"/>
              <a:t>Upholds</a:t>
            </a:r>
            <a:r>
              <a:rPr lang="mi-NZ" sz="1800" dirty="0"/>
              <a:t> </a:t>
            </a:r>
            <a:r>
              <a:rPr lang="mi-NZ" sz="1800" dirty="0" err="1"/>
              <a:t>trauma</a:t>
            </a:r>
            <a:r>
              <a:rPr lang="mi-NZ" sz="1800" dirty="0"/>
              <a:t> </a:t>
            </a:r>
            <a:r>
              <a:rPr lang="mi-NZ" sz="1800" dirty="0" err="1"/>
              <a:t>informed</a:t>
            </a:r>
            <a:r>
              <a:rPr lang="mi-NZ" sz="1800" dirty="0"/>
              <a:t> </a:t>
            </a:r>
            <a:r>
              <a:rPr lang="mi-NZ" sz="1800" dirty="0" err="1"/>
              <a:t>cognitive</a:t>
            </a:r>
            <a:r>
              <a:rPr lang="mi-NZ" sz="1800" dirty="0"/>
              <a:t> </a:t>
            </a:r>
            <a:r>
              <a:rPr lang="mi-NZ" sz="1800" dirty="0" err="1"/>
              <a:t>behavioural</a:t>
            </a:r>
            <a:r>
              <a:rPr lang="mi-NZ" sz="1800" dirty="0"/>
              <a:t> </a:t>
            </a:r>
            <a:r>
              <a:rPr lang="mi-NZ" sz="1800" dirty="0" err="1"/>
              <a:t>talk</a:t>
            </a:r>
            <a:r>
              <a:rPr lang="mi-NZ" sz="1800" dirty="0"/>
              <a:t> </a:t>
            </a:r>
            <a:r>
              <a:rPr lang="mi-NZ" sz="1800" dirty="0" err="1"/>
              <a:t>theories</a:t>
            </a:r>
            <a:r>
              <a:rPr lang="mi-NZ" sz="1800" dirty="0"/>
              <a:t> </a:t>
            </a:r>
            <a:r>
              <a:rPr lang="mi-NZ" sz="1800" dirty="0" err="1"/>
              <a:t>as</a:t>
            </a:r>
            <a:r>
              <a:rPr lang="mi-NZ" sz="1800" dirty="0"/>
              <a:t> </a:t>
            </a:r>
            <a:r>
              <a:rPr lang="mi-NZ" sz="1800" dirty="0" err="1"/>
              <a:t>best</a:t>
            </a:r>
            <a:r>
              <a:rPr lang="mi-NZ" sz="1800" dirty="0"/>
              <a:t> </a:t>
            </a:r>
            <a:r>
              <a:rPr lang="mi-NZ" sz="1800" dirty="0" err="1"/>
              <a:t>practice</a:t>
            </a:r>
            <a:endParaRPr lang="mi-NZ" sz="1800" dirty="0"/>
          </a:p>
          <a:p>
            <a:r>
              <a:rPr lang="mi-NZ" sz="1800" dirty="0"/>
              <a:t>Does not acknowledge genocide, colonial oppression and the insatiable desire       for Social Justice </a:t>
            </a:r>
          </a:p>
          <a:p>
            <a:r>
              <a:rPr lang="mi-NZ" sz="1800" dirty="0"/>
              <a:t>Non-contextual – excludes  connections to culture, whakapapa / whenua / the natural world 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4" name="Picture 3" descr="A black and white drawing of a fish&#10;&#10;Description automatically generated with low confidence">
            <a:extLst>
              <a:ext uri="{FF2B5EF4-FFF2-40B4-BE49-F238E27FC236}">
                <a16:creationId xmlns:a16="http://schemas.microsoft.com/office/drawing/2014/main" id="{2208E56A-955D-413A-8CAC-7D353593E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r="2750"/>
          <a:stretch/>
        </p:blipFill>
        <p:spPr>
          <a:xfrm>
            <a:off x="8025786" y="515626"/>
            <a:ext cx="3146656" cy="57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7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ah Russell | The Marquette Educator">
            <a:extLst>
              <a:ext uri="{FF2B5EF4-FFF2-40B4-BE49-F238E27FC236}">
                <a16:creationId xmlns:a16="http://schemas.microsoft.com/office/drawing/2014/main" id="{CC840F1D-0072-B764-A2E6-C859F3257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271855"/>
            <a:ext cx="9083123" cy="631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8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FF8DD6B-E2E6-4D3E-972B-A1131F4C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DSM5">
            <a:extLst>
              <a:ext uri="{FF2B5EF4-FFF2-40B4-BE49-F238E27FC236}">
                <a16:creationId xmlns:a16="http://schemas.microsoft.com/office/drawing/2014/main" id="{8125D4F2-6F84-3127-4819-20D08ED31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r="6499" b="1"/>
          <a:stretch/>
        </p:blipFill>
        <p:spPr bwMode="auto">
          <a:xfrm>
            <a:off x="649224" y="722376"/>
            <a:ext cx="333756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692C-9AA6-4EC7-9C24-CC6330426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722376"/>
            <a:ext cx="6422848" cy="5501443"/>
          </a:xfrm>
        </p:spPr>
        <p:txBody>
          <a:bodyPr>
            <a:normAutofit/>
          </a:bodyPr>
          <a:lstStyle/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Predominantly, the DSM has been based on consensus amongst psychiatrists, surveys, and not actual science.</a:t>
            </a: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The suffering is real, consensus is not science.</a:t>
            </a: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White male voices were the loudest in these “discussions” of consensus (Davis, 2020).</a:t>
            </a: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No biological evidential tests to back up mental health diagnoses.</a:t>
            </a: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The serotonin theory promoted by GlaxoSmithKline direct to consumer marketing not research, remains unaddressed.</a:t>
            </a:r>
          </a:p>
        </p:txBody>
      </p:sp>
      <p:pic>
        <p:nvPicPr>
          <p:cNvPr id="2" name="Picture 2" descr="Image result for emoji wtf">
            <a:extLst>
              <a:ext uri="{FF2B5EF4-FFF2-40B4-BE49-F238E27FC236}">
                <a16:creationId xmlns:a16="http://schemas.microsoft.com/office/drawing/2014/main" id="{212FE91B-C74D-6C37-D972-488C354B3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323" y="4521702"/>
            <a:ext cx="2169477" cy="21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2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E3E8-26FB-6205-2A7B-159CB534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Western psychology recasts resistance into mental illness or signs of deficiency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8356-EEE5-62A0-890C-9A9C03841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94" y="1798724"/>
            <a:ext cx="10407533" cy="23992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Drapetomania</a:t>
            </a:r>
            <a:r>
              <a:rPr lang="en-US" altLang="en-US" sz="2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was a conjectural mental illness that, in 1851, American physician Samuel A. Cartwright hypothesized as the cause of black slaves fleeing captivity. </a:t>
            </a:r>
            <a:r>
              <a:rPr lang="en-US" altLang="en-US" sz="2400" baseline="30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:41</a:t>
            </a:r>
            <a:r>
              <a:rPr lang="en-US" altLang="en-US" sz="2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 It has since been debunked as pseudoscience </a:t>
            </a:r>
            <a:r>
              <a:rPr lang="en-US" altLang="en-US" sz="2400" baseline="300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:2</a:t>
            </a:r>
            <a:r>
              <a:rPr lang="en-US" altLang="en-US" sz="2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 and part of the edifice of scientific racism.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003BCD-DE4F-6AD6-B625-7BA5E3F6A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7375" y="2468881"/>
            <a:ext cx="2660073" cy="61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ACF4-FCCF-43DE-911E-FE70213C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8D653-3CB4-45F4-BE03-97B7506E4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4" descr="A group of people standing next to a sign&#10;&#10;Description generated with high confidence">
            <a:extLst>
              <a:ext uri="{FF2B5EF4-FFF2-40B4-BE49-F238E27FC236}">
                <a16:creationId xmlns:a16="http://schemas.microsoft.com/office/drawing/2014/main" id="{67C322F6-9EF6-484B-B1FB-01C65B00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3" y="0"/>
            <a:ext cx="10828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5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1E48-10CA-496C-B082-7FA7B642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665" y="382385"/>
            <a:ext cx="4790990" cy="14813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Kiri’s Story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04B2B-8978-49B4-9726-AAB0564C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4867" y="1762298"/>
            <a:ext cx="6361388" cy="46551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Dx PTSD w dissociative, PDD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Questioned BPD?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Comorbidities Enuresis, Asthma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Outbursts / Anger issues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Drugs &amp; Alcohol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Impulsive, reckless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Complex needs, non-compliant MHS, Rehab /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treatment, community counselling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/>
          </a:p>
        </p:txBody>
      </p:sp>
      <p:pic>
        <p:nvPicPr>
          <p:cNvPr id="13" name="Content Placeholder 12" descr="A picture containing person, outdoor, bench, ground&#10;&#10;Description generated with high confidence">
            <a:extLst>
              <a:ext uri="{FF2B5EF4-FFF2-40B4-BE49-F238E27FC236}">
                <a16:creationId xmlns:a16="http://schemas.microsoft.com/office/drawing/2014/main" id="{7FA75F44-A991-46B6-AD0E-D7210AADA4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787" r="10909"/>
          <a:stretch/>
        </p:blipFill>
        <p:spPr>
          <a:xfrm>
            <a:off x="15240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978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517679" y="244564"/>
            <a:ext cx="6546853" cy="708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Four Operations of Language</a:t>
            </a:r>
          </a:p>
        </p:txBody>
      </p:sp>
      <p:sp>
        <p:nvSpPr>
          <p:cNvPr id="62466" name="Line 3"/>
          <p:cNvSpPr>
            <a:spLocks noChangeShapeType="1"/>
          </p:cNvSpPr>
          <p:nvPr/>
        </p:nvSpPr>
        <p:spPr bwMode="auto">
          <a:xfrm flipH="1">
            <a:off x="6056193" y="1993900"/>
            <a:ext cx="48995" cy="340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H="1">
            <a:off x="3761122" y="3573463"/>
            <a:ext cx="45901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10067" y="5614989"/>
            <a:ext cx="19053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CA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Conceal / Highlight Victim’s Resistance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515042" y="3252790"/>
            <a:ext cx="200263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CA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Blame, Pathologize / Contest Victim Responsibility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663441" y="1341438"/>
            <a:ext cx="2776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Conceal / Reveal Violence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521213" y="3252790"/>
            <a:ext cx="19291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15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Obscure / Reveal Perpetrator</a:t>
            </a:r>
            <a:r>
              <a:rPr lang="en-CA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5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761121" y="2176465"/>
            <a:ext cx="970698" cy="822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29082" y="2176465"/>
            <a:ext cx="793094" cy="822325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61122" y="4502152"/>
            <a:ext cx="793094" cy="823913"/>
          </a:xfrm>
          <a:prstGeom prst="line">
            <a:avLst/>
          </a:prstGeom>
          <a:ln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663867" y="4546502"/>
            <a:ext cx="901700" cy="8129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5796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F7EBD758FB646A4C4B73D4B6DA407" ma:contentTypeVersion="15" ma:contentTypeDescription="Create a new document." ma:contentTypeScope="" ma:versionID="3147a250191038476e4413bc97cf8e0b">
  <xsd:schema xmlns:xsd="http://www.w3.org/2001/XMLSchema" xmlns:xs="http://www.w3.org/2001/XMLSchema" xmlns:p="http://schemas.microsoft.com/office/2006/metadata/properties" xmlns:ns2="20e1632a-1c72-48c6-9750-e86b8375f91a" xmlns:ns3="ea74369a-d951-44ce-bff1-fe0e017895d2" targetNamespace="http://schemas.microsoft.com/office/2006/metadata/properties" ma:root="true" ma:fieldsID="6cc108f5555a55ffd4caa1af51247b9a" ns2:_="" ns3:_="">
    <xsd:import namespace="20e1632a-1c72-48c6-9750-e86b8375f91a"/>
    <xsd:import namespace="ea74369a-d951-44ce-bff1-fe0e01789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1632a-1c72-48c6-9750-e86b8375f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381b0b-0c45-4a05-b289-211872b1e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369a-d951-44ce-bff1-fe0e01789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02446b-021e-4dd2-b785-86016952cb8e}" ma:internalName="TaxCatchAll" ma:showField="CatchAllData" ma:web="ea74369a-d951-44ce-bff1-fe0e01789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74369a-d951-44ce-bff1-fe0e017895d2" xsi:nil="true"/>
    <lcf76f155ced4ddcb4097134ff3c332f xmlns="20e1632a-1c72-48c6-9750-e86b8375f9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22F583-08A3-441A-BD70-C82FBF41C5D0}"/>
</file>

<file path=customXml/itemProps2.xml><?xml version="1.0" encoding="utf-8"?>
<ds:datastoreItem xmlns:ds="http://schemas.openxmlformats.org/officeDocument/2006/customXml" ds:itemID="{F9626F94-C542-45B4-9FB7-1773A16E14E5}"/>
</file>

<file path=customXml/itemProps3.xml><?xml version="1.0" encoding="utf-8"?>
<ds:datastoreItem xmlns:ds="http://schemas.openxmlformats.org/officeDocument/2006/customXml" ds:itemID="{C54B3198-714A-4177-A695-B91025131F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1431</Words>
  <Application>Microsoft Office PowerPoint</Application>
  <PresentationFormat>Widescreen</PresentationFormat>
  <Paragraphs>88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Papyrus</vt:lpstr>
      <vt:lpstr>Segoe Script</vt:lpstr>
      <vt:lpstr>Times New Roman</vt:lpstr>
      <vt:lpstr>Wingdings</vt:lpstr>
      <vt:lpstr>Office Theme</vt:lpstr>
      <vt:lpstr>The only Problem with Psychology…    …is Psy-chology   </vt:lpstr>
      <vt:lpstr>The colonial code in the helping professions…</vt:lpstr>
      <vt:lpstr>History &amp; evolution of psy-colonisation</vt:lpstr>
      <vt:lpstr>PowerPoint Presentation</vt:lpstr>
      <vt:lpstr>PowerPoint Presentation</vt:lpstr>
      <vt:lpstr>Western psychology recasts resistance into mental illness or signs of deficiency</vt:lpstr>
      <vt:lpstr>PowerPoint Presentation</vt:lpstr>
      <vt:lpstr>           Kiri’s Story </vt:lpstr>
      <vt:lpstr>Four Operations of Language</vt:lpstr>
      <vt:lpstr>Response or effect?</vt:lpstr>
      <vt:lpstr>Why Focus on Social Responses to Victims?</vt:lpstr>
      <vt:lpstr>     Centering mana</vt:lpstr>
      <vt:lpstr>PowerPoint Presentation</vt:lpstr>
      <vt:lpstr>References / rauemi</vt:lpstr>
      <vt:lpstr>More resources...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whakapapa of violence and  healing</dc:title>
  <dc:creator>Donny Riki</dc:creator>
  <cp:lastModifiedBy>Phil Peters</cp:lastModifiedBy>
  <cp:revision>27</cp:revision>
  <dcterms:created xsi:type="dcterms:W3CDTF">2022-10-17T06:51:11Z</dcterms:created>
  <dcterms:modified xsi:type="dcterms:W3CDTF">2022-12-16T01:13:56Z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0x010100636F7EBD758FB646A4C4B73D4B6DA407</vt:lpwstr>
  </property>
</Properties>
</file>